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  <p:sldMasterId id="2147483675" r:id="rId2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73" r:id="rId5"/>
    <p:sldId id="274" r:id="rId6"/>
    <p:sldId id="258" r:id="rId7"/>
    <p:sldId id="275" r:id="rId8"/>
    <p:sldId id="259" r:id="rId9"/>
    <p:sldId id="282" r:id="rId10"/>
    <p:sldId id="287" r:id="rId11"/>
    <p:sldId id="283" r:id="rId12"/>
    <p:sldId id="284" r:id="rId13"/>
    <p:sldId id="285" r:id="rId14"/>
    <p:sldId id="286" r:id="rId15"/>
    <p:sldId id="260" r:id="rId16"/>
    <p:sldId id="276" r:id="rId17"/>
    <p:sldId id="277" r:id="rId18"/>
    <p:sldId id="278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70" r:id="rId27"/>
    <p:sldId id="271" r:id="rId28"/>
    <p:sldId id="268" r:id="rId29"/>
    <p:sldId id="269" r:id="rId30"/>
    <p:sldId id="281" r:id="rId31"/>
    <p:sldId id="272" r:id="rId32"/>
  </p:sldIdLst>
  <p:sldSz cx="12192000" cy="6858000"/>
  <p:notesSz cx="6858000" cy="9144000"/>
  <p:embeddedFontLst>
    <p:embeddedFont>
      <p:font typeface="Poppins" panose="00000500000000000000" pitchFamily="50" charset="0"/>
      <p:regular r:id="rId35"/>
      <p:bold r:id="rId36"/>
      <p:italic r:id="rId37"/>
      <p:boldItalic r:id="rId38"/>
    </p:embeddedFont>
    <p:embeddedFont>
      <p:font typeface="Poppins Light" panose="00000400000000000000" pitchFamily="50" charset="0"/>
      <p:regular r:id="rId39"/>
      <p:italic r:id="rId40"/>
    </p:embeddedFont>
    <p:embeddedFont>
      <p:font typeface="Poppins Medium" panose="00000600000000000000" pitchFamily="50" charset="0"/>
      <p:regular r:id="rId41"/>
      <p:italic r:id="rId42"/>
    </p:embeddedFont>
    <p:embeddedFont>
      <p:font typeface="Poppins SemiBold" panose="00000700000000000000" pitchFamily="50" charset="0"/>
      <p:bold r:id="rId43"/>
      <p:boldItalic r:id="rId4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B00"/>
    <a:srgbClr val="002B4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Downtime in production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B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693-4318-8568-85A5B3B7D6A4}"/>
              </c:ext>
            </c:extLst>
          </c:dPt>
          <c:dPt>
            <c:idx val="1"/>
            <c:invertIfNegative val="0"/>
            <c:bubble3D val="0"/>
            <c:spPr>
              <a:solidFill>
                <a:srgbClr val="002B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93-4318-8568-85A5B3B7D6A4}"/>
              </c:ext>
            </c:extLst>
          </c:dPt>
          <c:cat>
            <c:strRef>
              <c:f>Sheet1!$A$2:$A$3</c:f>
              <c:strCache>
                <c:ptCount val="2"/>
                <c:pt idx="0">
                  <c:v>Preventive</c:v>
                </c:pt>
                <c:pt idx="1">
                  <c:v>Reactive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3-4318-8568-85A5B3B7D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1782384"/>
        <c:axId val="651781904"/>
      </c:barChart>
      <c:catAx>
        <c:axId val="651782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1781904"/>
        <c:crosses val="autoZero"/>
        <c:auto val="1"/>
        <c:lblAlgn val="ctr"/>
        <c:lblOffset val="100"/>
        <c:noMultiLvlLbl val="0"/>
      </c:catAx>
      <c:valAx>
        <c:axId val="651781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1782384"/>
        <c:crosses val="autoZero"/>
        <c:crossBetween val="between"/>
      </c:valAx>
      <c:spPr>
        <a:noFill/>
        <a:ln>
          <a:noFill/>
          <a:prstDash val="solid"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Downtime in production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B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693-4318-8568-85A5B3B7D6A4}"/>
              </c:ext>
            </c:extLst>
          </c:dPt>
          <c:dPt>
            <c:idx val="1"/>
            <c:invertIfNegative val="0"/>
            <c:bubble3D val="0"/>
            <c:spPr>
              <a:solidFill>
                <a:srgbClr val="002B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93-4318-8568-85A5B3B7D6A4}"/>
              </c:ext>
            </c:extLst>
          </c:dPt>
          <c:cat>
            <c:strRef>
              <c:f>Sheet1!$A$2:$A$3</c:f>
              <c:strCache>
                <c:ptCount val="2"/>
                <c:pt idx="0">
                  <c:v>Preventive</c:v>
                </c:pt>
                <c:pt idx="1">
                  <c:v>Reactive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3-4318-8568-85A5B3B7D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1782384"/>
        <c:axId val="651781904"/>
      </c:barChart>
      <c:catAx>
        <c:axId val="651782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1781904"/>
        <c:crosses val="autoZero"/>
        <c:auto val="1"/>
        <c:lblAlgn val="ctr"/>
        <c:lblOffset val="100"/>
        <c:noMultiLvlLbl val="0"/>
      </c:catAx>
      <c:valAx>
        <c:axId val="651781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1782384"/>
        <c:crosses val="autoZero"/>
        <c:crossBetween val="between"/>
      </c:valAx>
      <c:spPr>
        <a:noFill/>
        <a:ln>
          <a:noFill/>
          <a:prstDash val="solid"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3DB84E-B21F-5390-9978-829107224A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7434D-7926-4AE8-E433-46D03E88C4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2C831-D1E5-44CC-A193-65C6B074AD43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88393-B753-9378-2BF5-E20712CD1B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80072-E58C-C624-2098-24C80318BF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8698F-C452-438A-973D-6B76B0E14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896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06DB6-FDB1-4774-918B-D3906B09680A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35F34-D3A6-4C19-8D9B-C2273C746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87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956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46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18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3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183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01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ertina - PIC4S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AAC4F7-FDDD-4566-83EA-8797B7ED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7" y="1462404"/>
            <a:ext cx="7746274" cy="338391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2A64941-6381-4889-AE81-D6434A4244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675" y="5473700"/>
            <a:ext cx="3749675" cy="1004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it-IT" dirty="0"/>
              <a:t>Obi-</a:t>
            </a:r>
            <a:r>
              <a:rPr lang="it-IT" dirty="0" err="1"/>
              <a:t>Wan</a:t>
            </a:r>
            <a:r>
              <a:rPr lang="it-IT" dirty="0"/>
              <a:t> Kenobi</a:t>
            </a:r>
          </a:p>
        </p:txBody>
      </p:sp>
      <p:sp>
        <p:nvSpPr>
          <p:cNvPr id="7" name="Segnaposto testo 5">
            <a:extLst>
              <a:ext uri="{FF2B5EF4-FFF2-40B4-BE49-F238E27FC236}">
                <a16:creationId xmlns:a16="http://schemas.microsoft.com/office/drawing/2014/main" id="{3BC03F7F-C6BE-4C5B-AE25-C822028259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0254" y="5473700"/>
            <a:ext cx="3400788" cy="1004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it-IT" dirty="0" err="1"/>
              <a:t>Anakin</a:t>
            </a:r>
            <a:r>
              <a:rPr lang="it-IT" dirty="0"/>
              <a:t> </a:t>
            </a:r>
            <a:r>
              <a:rPr lang="it-IT" dirty="0" err="1"/>
              <a:t>Skywalker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337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esto/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67D0DB2F-E2B8-437C-9EE3-6D634B1F7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102" y="365126"/>
            <a:ext cx="7591697" cy="597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baseline="0"/>
            </a:lvl1pPr>
          </a:lstStyle>
          <a:p>
            <a:r>
              <a:rPr lang="it-IT" dirty="0"/>
              <a:t>Fare clic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C3A98339-85BF-451A-B98B-B6A2A7678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1443607"/>
            <a:ext cx="10674531" cy="473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02092202-B492-44FE-9EED-AA4270227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8217" y="6361611"/>
            <a:ext cx="1125583" cy="359864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50" charset="0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it-IT" dirty="0"/>
              <a:t>n. pagina</a:t>
            </a:r>
          </a:p>
        </p:txBody>
      </p:sp>
    </p:spTree>
    <p:extLst>
      <p:ext uri="{BB962C8B-B14F-4D97-AF65-F5344CB8AC3E}">
        <p14:creationId xmlns:p14="http://schemas.microsoft.com/office/powerpoint/2010/main" val="130230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01435F-3EE6-4502-81B8-00EF4069E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1907177"/>
            <a:ext cx="10674531" cy="42697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65F462AF-7058-42C8-B922-49DB449470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102" y="365126"/>
            <a:ext cx="7591697" cy="597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CBAF43AF-1114-4CA4-84B2-46EDE723CDA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322100"/>
            <a:ext cx="10674531" cy="441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 baseline="0">
                <a:solidFill>
                  <a:srgbClr val="00274B"/>
                </a:solidFill>
                <a:latin typeface="Poppins Medium" panose="000006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AE7C6F1C-CF92-4901-BE97-36590AAAD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8217" y="6361611"/>
            <a:ext cx="1125583" cy="359864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50" charset="0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it-IT" dirty="0"/>
              <a:t>n. pagina</a:t>
            </a:r>
          </a:p>
        </p:txBody>
      </p:sp>
    </p:spTree>
    <p:extLst>
      <p:ext uri="{BB962C8B-B14F-4D97-AF65-F5344CB8AC3E}">
        <p14:creationId xmlns:p14="http://schemas.microsoft.com/office/powerpoint/2010/main" val="100358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9BB940-B9BB-43B7-9AD5-94493BFAD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682" y="1322100"/>
            <a:ext cx="521366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 baseline="0">
                <a:solidFill>
                  <a:srgbClr val="00274B"/>
                </a:solidFill>
                <a:latin typeface="Poppins SemiBold" panose="000007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86A8A7-7A2C-4C94-B9E1-DA9AC6016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682" y="2259874"/>
            <a:ext cx="5213667" cy="39297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954417E-B0AD-4ADF-A082-682756649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9295" y="1322100"/>
            <a:ext cx="5346093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 baseline="0">
                <a:solidFill>
                  <a:srgbClr val="00274B"/>
                </a:solidFill>
                <a:latin typeface="Poppins SemiBold" panose="000007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C822546-5471-4A31-85FE-FF926B74E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9295" y="2259874"/>
            <a:ext cx="5346093" cy="39297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9D3813E0-D5CE-4BBE-BB61-3607566801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102" y="365126"/>
            <a:ext cx="7591697" cy="597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B87FCC33-DF08-4170-A6AB-C10AECFEF0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8217" y="6361611"/>
            <a:ext cx="1125583" cy="359864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50" charset="0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it-IT" dirty="0"/>
              <a:t>n. pagina</a:t>
            </a:r>
          </a:p>
        </p:txBody>
      </p:sp>
    </p:spTree>
    <p:extLst>
      <p:ext uri="{BB962C8B-B14F-4D97-AF65-F5344CB8AC3E}">
        <p14:creationId xmlns:p14="http://schemas.microsoft.com/office/powerpoint/2010/main" val="80952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Contenuto var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12DB91-A4C9-41A0-B637-C2F26B1F0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135" y="1435668"/>
            <a:ext cx="6421665" cy="47412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830ADD-253D-4C8A-A828-6BD7EDEE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70" y="2455817"/>
            <a:ext cx="4091168" cy="3729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DEF50595-C79E-4D06-BC45-3254E9469B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3" y="1439667"/>
            <a:ext cx="409116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 baseline="0">
                <a:solidFill>
                  <a:srgbClr val="00274B"/>
                </a:solidFill>
                <a:latin typeface="Poppins SemiBold" panose="000007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5A3CF1CB-78AC-4D0C-AEB1-B10A4AC0AB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8217" y="6361611"/>
            <a:ext cx="1125583" cy="359864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50" charset="0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it-IT" dirty="0"/>
              <a:t>n. pagina</a:t>
            </a:r>
          </a:p>
        </p:txBody>
      </p:sp>
      <p:sp>
        <p:nvSpPr>
          <p:cNvPr id="15" name="Segnaposto titolo 1">
            <a:extLst>
              <a:ext uri="{FF2B5EF4-FFF2-40B4-BE49-F238E27FC236}">
                <a16:creationId xmlns:a16="http://schemas.microsoft.com/office/drawing/2014/main" id="{5C4DC2CC-7AF1-4582-A976-A475B645F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102" y="365126"/>
            <a:ext cx="7591697" cy="597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7008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Contenuto var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EF22C2B-CA08-405C-B8D2-EBD53BED4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24697" y="1439667"/>
            <a:ext cx="6430691" cy="4745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7EABD9DF-08E8-4E4F-A684-309E26EAC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70" y="2455817"/>
            <a:ext cx="4091168" cy="3729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953E17CE-B46E-44F4-8A61-DC016A2413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3" y="1439667"/>
            <a:ext cx="409116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 baseline="0">
                <a:solidFill>
                  <a:srgbClr val="00274B"/>
                </a:solidFill>
                <a:latin typeface="Poppins SemiBold" panose="000007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698829FA-862B-4C26-89CE-318B6655AB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8217" y="6361611"/>
            <a:ext cx="1125583" cy="359864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50" charset="0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it-IT" dirty="0"/>
              <a:t>n. pagina</a:t>
            </a:r>
          </a:p>
        </p:txBody>
      </p:sp>
      <p:sp>
        <p:nvSpPr>
          <p:cNvPr id="12" name="Segnaposto titolo 1">
            <a:extLst>
              <a:ext uri="{FF2B5EF4-FFF2-40B4-BE49-F238E27FC236}">
                <a16:creationId xmlns:a16="http://schemas.microsoft.com/office/drawing/2014/main" id="{39274F8C-E7C0-4F8D-9301-DB8CF11CBC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102" y="365126"/>
            <a:ext cx="7591697" cy="597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/>
            </a:lvl1pPr>
          </a:lstStyle>
          <a:p>
            <a:r>
              <a:rPr lang="it-IT" dirty="0"/>
              <a:t>Fare clic</a:t>
            </a:r>
          </a:p>
        </p:txBody>
      </p:sp>
    </p:spTree>
    <p:extLst>
      <p:ext uri="{BB962C8B-B14F-4D97-AF65-F5344CB8AC3E}">
        <p14:creationId xmlns:p14="http://schemas.microsoft.com/office/powerpoint/2010/main" val="202213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3D4200-555D-49B8-84B9-C3572EBB5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0" y="272479"/>
            <a:ext cx="2236492" cy="77588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54D0459-CD44-4337-8AB5-D7938C320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753919" y="580605"/>
            <a:ext cx="502257" cy="48977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42DBA10-D614-4A3D-A790-015D26612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07718" y="580774"/>
            <a:ext cx="502257" cy="48977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3706CEC-BA44-4BC2-A79D-9AD107B99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67243" y="207376"/>
            <a:ext cx="502257" cy="48977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D8CB292-14C4-432D-B61F-F29E6957A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05536" y="227903"/>
            <a:ext cx="511264" cy="49855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F85E261-A053-4982-A004-428AE0A223BF}"/>
              </a:ext>
            </a:extLst>
          </p:cNvPr>
          <p:cNvSpPr/>
          <p:nvPr/>
        </p:nvSpPr>
        <p:spPr>
          <a:xfrm>
            <a:off x="2743200" y="182880"/>
            <a:ext cx="1123406" cy="862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Segnaposto titolo 1">
            <a:extLst>
              <a:ext uri="{FF2B5EF4-FFF2-40B4-BE49-F238E27FC236}">
                <a16:creationId xmlns:a16="http://schemas.microsoft.com/office/drawing/2014/main" id="{A20E4A4E-3AEF-48D1-A765-2A969211EC7A}"/>
              </a:ext>
            </a:extLst>
          </p:cNvPr>
          <p:cNvSpPr txBox="1">
            <a:spLocks/>
          </p:cNvSpPr>
          <p:nvPr/>
        </p:nvSpPr>
        <p:spPr>
          <a:xfrm>
            <a:off x="522258" y="5102513"/>
            <a:ext cx="2084836" cy="39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defRPr>
            </a:lvl1pPr>
          </a:lstStyle>
          <a:p>
            <a:r>
              <a:rPr lang="en-GB" noProof="0" dirty="0">
                <a:solidFill>
                  <a:srgbClr val="002B49"/>
                </a:solidFill>
              </a:rPr>
              <a:t>SUPERVISORs</a:t>
            </a:r>
          </a:p>
        </p:txBody>
      </p:sp>
      <p:sp>
        <p:nvSpPr>
          <p:cNvPr id="27" name="Segnaposto titolo 1">
            <a:extLst>
              <a:ext uri="{FF2B5EF4-FFF2-40B4-BE49-F238E27FC236}">
                <a16:creationId xmlns:a16="http://schemas.microsoft.com/office/drawing/2014/main" id="{FD903CEA-D735-4794-98C3-32CA489A3D08}"/>
              </a:ext>
            </a:extLst>
          </p:cNvPr>
          <p:cNvSpPr txBox="1">
            <a:spLocks/>
          </p:cNvSpPr>
          <p:nvPr/>
        </p:nvSpPr>
        <p:spPr>
          <a:xfrm>
            <a:off x="4886048" y="5102513"/>
            <a:ext cx="2084836" cy="39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defRPr>
            </a:lvl1pPr>
          </a:lstStyle>
          <a:p>
            <a:r>
              <a:rPr lang="it-IT" dirty="0">
                <a:solidFill>
                  <a:srgbClr val="00274B"/>
                </a:solidFill>
              </a:rPr>
              <a:t>CANDIDATE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0BA9415-66DC-4FB1-B3F2-ACA2BDE81092}"/>
              </a:ext>
            </a:extLst>
          </p:cNvPr>
          <p:cNvSpPr txBox="1"/>
          <p:nvPr/>
        </p:nvSpPr>
        <p:spPr>
          <a:xfrm>
            <a:off x="10200422" y="3758420"/>
            <a:ext cx="199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400" dirty="0">
                <a:solidFill>
                  <a:srgbClr val="FFA31D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CULTURAL</a:t>
            </a:r>
          </a:p>
          <a:p>
            <a:pPr algn="l"/>
            <a:r>
              <a:rPr lang="it-IT" sz="1400" dirty="0">
                <a:solidFill>
                  <a:srgbClr val="FFA31D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HERITAGE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6A4C1DA-E2D3-4E0F-B70E-B7B0FFA6950B}"/>
              </a:ext>
            </a:extLst>
          </p:cNvPr>
          <p:cNvSpPr txBox="1"/>
          <p:nvPr/>
        </p:nvSpPr>
        <p:spPr>
          <a:xfrm>
            <a:off x="10200422" y="452263"/>
            <a:ext cx="199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159C49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PRECISION</a:t>
            </a:r>
          </a:p>
          <a:p>
            <a:r>
              <a:rPr lang="it-IT" sz="1400" dirty="0">
                <a:solidFill>
                  <a:srgbClr val="159C49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AGRICULTURE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A1084A4-F20F-4D9A-8330-0C139EB9ED09}"/>
              </a:ext>
            </a:extLst>
          </p:cNvPr>
          <p:cNvSpPr txBox="1"/>
          <p:nvPr/>
        </p:nvSpPr>
        <p:spPr>
          <a:xfrm>
            <a:off x="10200422" y="1460919"/>
            <a:ext cx="1991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426CB4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SMART CITY </a:t>
            </a:r>
          </a:p>
          <a:p>
            <a:r>
              <a:rPr lang="it-IT" sz="1400" dirty="0">
                <a:solidFill>
                  <a:srgbClr val="426CB4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SEARCH &amp;</a:t>
            </a:r>
          </a:p>
          <a:p>
            <a:r>
              <a:rPr lang="it-IT" sz="1400" dirty="0">
                <a:solidFill>
                  <a:srgbClr val="426CB4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RESCUE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7014862-18C4-47F1-9D62-904D8CA154D6}"/>
              </a:ext>
            </a:extLst>
          </p:cNvPr>
          <p:cNvSpPr txBox="1"/>
          <p:nvPr/>
        </p:nvSpPr>
        <p:spPr>
          <a:xfrm>
            <a:off x="10200422" y="2439380"/>
            <a:ext cx="199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8252A2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SERVICE</a:t>
            </a:r>
          </a:p>
          <a:p>
            <a:r>
              <a:rPr lang="it-IT" sz="1400" dirty="0">
                <a:solidFill>
                  <a:srgbClr val="8252A2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ROBOTICS</a:t>
            </a:r>
          </a:p>
          <a:p>
            <a:r>
              <a:rPr lang="it-IT" sz="1400" dirty="0">
                <a:solidFill>
                  <a:srgbClr val="8252A2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FOR</a:t>
            </a:r>
          </a:p>
          <a:p>
            <a:r>
              <a:rPr lang="it-IT" sz="1400" dirty="0">
                <a:solidFill>
                  <a:srgbClr val="8252A2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WELLBEING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85DBF9C-5D8C-4BB1-B987-DCFEE3D24F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71" y="178178"/>
            <a:ext cx="1053122" cy="650164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B10FA00-A523-4998-A34C-976387EDCD48}"/>
              </a:ext>
            </a:extLst>
          </p:cNvPr>
          <p:cNvSpPr txBox="1"/>
          <p:nvPr/>
        </p:nvSpPr>
        <p:spPr>
          <a:xfrm>
            <a:off x="10200422" y="4890769"/>
            <a:ext cx="199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400" dirty="0">
                <a:solidFill>
                  <a:srgbClr val="46C1BD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UNDERWATER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70E2BEB-1337-44E5-929E-994EC7488EFB}"/>
              </a:ext>
            </a:extLst>
          </p:cNvPr>
          <p:cNvSpPr txBox="1"/>
          <p:nvPr/>
        </p:nvSpPr>
        <p:spPr>
          <a:xfrm>
            <a:off x="10200422" y="6020404"/>
            <a:ext cx="199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400" dirty="0">
                <a:solidFill>
                  <a:srgbClr val="88171B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56842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bg1">
              <a:lumMod val="50000"/>
            </a:schemeClr>
          </a:solidFill>
          <a:latin typeface="Poppins SemiBold" panose="00000700000000000000" pitchFamily="50" charset="0"/>
          <a:ea typeface="+mj-ea"/>
          <a:cs typeface="Poppins SemiBold" panose="00000700000000000000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Poppins SemiBold" panose="00000700000000000000" pitchFamily="50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Poppins SemiBold" panose="00000700000000000000" pitchFamily="50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Poppins SemiBold" panose="00000700000000000000" pitchFamily="50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Poppins SemiBold" panose="00000700000000000000" pitchFamily="50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Poppins SemiBold" panose="00000700000000000000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6BD1D41-B191-4604-9591-E1E89008C0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0" y="336550"/>
            <a:ext cx="1969437" cy="683238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7A57803-8BD4-401C-911E-F56F6F12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604" y="380999"/>
            <a:ext cx="7604195" cy="607695"/>
          </a:xfrm>
          <a:prstGeom prst="rect">
            <a:avLst/>
          </a:prstGeom>
          <a:solidFill>
            <a:srgbClr val="002B49"/>
          </a:solidFill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dirty="0"/>
              <a:t>FARE CLIC PER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DAF5E1BC-E346-4384-AB4D-7D38923E1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269" y="1443607"/>
            <a:ext cx="10674531" cy="473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E7CBF8F-CCBE-4532-A04B-DDA8E5F80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532925" y="609181"/>
            <a:ext cx="502257" cy="4897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E0AE32A-FCD8-418F-BD0F-2370C5AEB5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86724" y="609350"/>
            <a:ext cx="502257" cy="4897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FF79806-77DE-44EA-8770-1A13C4300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46249" y="235952"/>
            <a:ext cx="502257" cy="48977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80579D8-377A-4690-8475-26C82809BA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84542" y="256479"/>
            <a:ext cx="511264" cy="4985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70155AB-B30A-42D7-B8FD-52479045D3A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0"/>
          <a:stretch/>
        </p:blipFill>
        <p:spPr>
          <a:xfrm>
            <a:off x="3326283" y="349006"/>
            <a:ext cx="324279" cy="6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4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txStyles>
    <p:titleStyle>
      <a:lvl1pPr algn="l" defTabSz="914400" rtl="0" eaLnBrk="1" latinLnBrk="0" hangingPunct="1">
        <a:lnSpc>
          <a:spcPct val="0"/>
        </a:lnSpc>
        <a:spcBef>
          <a:spcPct val="0"/>
        </a:spcBef>
        <a:buNone/>
        <a:defRPr sz="2400" kern="1200" cap="all" baseline="0">
          <a:solidFill>
            <a:srgbClr val="EF7B00"/>
          </a:solidFill>
          <a:latin typeface="Poppins SemiBold" panose="00000700000000000000" pitchFamily="50" charset="0"/>
          <a:ea typeface="+mj-ea"/>
          <a:cs typeface="Poppins SemiBold" panose="00000700000000000000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Poppins SemiBold" panose="00000700000000000000" pitchFamily="50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Poppins SemiBold" panose="00000700000000000000" pitchFamily="50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Poppins SemiBold" panose="00000700000000000000" pitchFamily="50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Poppins SemiBold" panose="00000700000000000000" pitchFamily="50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Poppins SemiBold" panose="00000700000000000000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0EDF872-C096-15F5-188D-2E931A59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002B49"/>
                </a:solidFill>
              </a:rPr>
              <a:t>UNSUPERVISED MACHINE LEARNING ALGORITHMS FOR EDGE NOVELTY DETECTION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06582B-BE8A-FDCE-D40E-CDA065274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Prof. Marcello CHIABERGE</a:t>
            </a:r>
          </a:p>
          <a:p>
            <a:r>
              <a:rPr lang="it-IT" dirty="0"/>
              <a:t>Dott. Umberto ALBERTIN</a:t>
            </a:r>
          </a:p>
          <a:p>
            <a:r>
              <a:rPr lang="it-IT" dirty="0"/>
              <a:t>Dott. Gianluca DARA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CF1028-811F-D11D-DA75-D0401164A8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Ariel Priarone</a:t>
            </a:r>
          </a:p>
        </p:txBody>
      </p:sp>
    </p:spTree>
    <p:extLst>
      <p:ext uri="{BB962C8B-B14F-4D97-AF65-F5344CB8AC3E}">
        <p14:creationId xmlns:p14="http://schemas.microsoft.com/office/powerpoint/2010/main" val="2979349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Provides a Novelty Metric</a:t>
            </a:r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Estimates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1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Estimates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86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Predicts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7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Predicts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84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2FED5-32E9-28B6-ACB7-1B4E74877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70942B-7FCC-CBCB-77BF-245F9AEE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 Structure</a:t>
            </a:r>
          </a:p>
        </p:txBody>
      </p:sp>
      <p:pic>
        <p:nvPicPr>
          <p:cNvPr id="3" name="Picture 2" descr="A cloud with icons and a brain&#10;&#10;Description automatically generated">
            <a:extLst>
              <a:ext uri="{FF2B5EF4-FFF2-40B4-BE49-F238E27FC236}">
                <a16:creationId xmlns:a16="http://schemas.microsoft.com/office/drawing/2014/main" id="{7AE57F1C-AD1F-F861-0C4C-8E7D3A469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27" y="1614883"/>
            <a:ext cx="8687145" cy="42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2FED5-32E9-28B6-ACB7-1B4E74877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70942B-7FCC-CBCB-77BF-245F9AEE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 Structure</a:t>
            </a:r>
          </a:p>
        </p:txBody>
      </p:sp>
      <p:pic>
        <p:nvPicPr>
          <p:cNvPr id="12" name="Picture 11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FB5C39-4431-2954-602D-31E5305B3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89"/>
          <a:stretch/>
        </p:blipFill>
        <p:spPr>
          <a:xfrm>
            <a:off x="838201" y="1126695"/>
            <a:ext cx="4678680" cy="5594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572C50-116B-9CF4-6DAE-3EC0BF8D0992}"/>
              </a:ext>
            </a:extLst>
          </p:cNvPr>
          <p:cNvSpPr/>
          <p:nvPr/>
        </p:nvSpPr>
        <p:spPr>
          <a:xfrm>
            <a:off x="4770783" y="1331843"/>
            <a:ext cx="1033669" cy="35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64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2FED5-32E9-28B6-ACB7-1B4E74877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70942B-7FCC-CBCB-77BF-245F9AEE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 Structure</a:t>
            </a:r>
          </a:p>
        </p:txBody>
      </p:sp>
      <p:pic>
        <p:nvPicPr>
          <p:cNvPr id="12" name="Picture 11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FB5C39-4431-2954-602D-31E5305B3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25"/>
          <a:stretch/>
        </p:blipFill>
        <p:spPr>
          <a:xfrm>
            <a:off x="838200" y="1126695"/>
            <a:ext cx="8482781" cy="5594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2364FB-C010-59CC-DD0F-A2BBD396B749}"/>
              </a:ext>
            </a:extLst>
          </p:cNvPr>
          <p:cNvSpPr/>
          <p:nvPr/>
        </p:nvSpPr>
        <p:spPr>
          <a:xfrm>
            <a:off x="8377084" y="2772697"/>
            <a:ext cx="1199535" cy="1179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0FBE01-83D2-027F-C987-031AF940297A}"/>
              </a:ext>
            </a:extLst>
          </p:cNvPr>
          <p:cNvSpPr/>
          <p:nvPr/>
        </p:nvSpPr>
        <p:spPr>
          <a:xfrm>
            <a:off x="7840980" y="2669212"/>
            <a:ext cx="365760" cy="51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496E3F-4874-79BE-2A3E-785CAB411012}"/>
              </a:ext>
            </a:extLst>
          </p:cNvPr>
          <p:cNvSpPr/>
          <p:nvPr/>
        </p:nvSpPr>
        <p:spPr>
          <a:xfrm>
            <a:off x="6567983" y="3067049"/>
            <a:ext cx="3205281" cy="365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706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2FED5-32E9-28B6-ACB7-1B4E74877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70942B-7FCC-CBCB-77BF-245F9AEE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 Structure</a:t>
            </a:r>
          </a:p>
        </p:txBody>
      </p:sp>
      <p:pic>
        <p:nvPicPr>
          <p:cNvPr id="12" name="Picture 11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FB5C39-4431-2954-602D-31E5305B3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6695"/>
            <a:ext cx="10606770" cy="55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4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2FED5-32E9-28B6-ACB7-1B4E74877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70942B-7FCC-CBCB-77BF-245F9AEE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instances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8DC10-C3AF-8BFE-43FD-1253880FB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7219" y="1066051"/>
            <a:ext cx="7880998" cy="56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7719A-F7A1-3F33-1023-411228F4D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70" y="1828801"/>
            <a:ext cx="4091168" cy="21925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Peak-to-peak (P2P)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Root Mean Square (RMS)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Skewness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Kurtosis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FCF14-A285-C66B-764C-AB3F998AFA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3" y="1439667"/>
            <a:ext cx="4091168" cy="457959"/>
          </a:xfrm>
        </p:spPr>
        <p:txBody>
          <a:bodyPr/>
          <a:lstStyle/>
          <a:p>
            <a:r>
              <a:rPr lang="en-GB" dirty="0"/>
              <a:t>Time domain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9CC89-02A6-C4E2-A74C-89BE819C55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EE9558-525E-5CD1-B7EE-741A7EA5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EXTRACTION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8F575C-28BF-9C1D-07F9-AC74BE288EF3}"/>
              </a:ext>
            </a:extLst>
          </p:cNvPr>
          <p:cNvSpPr txBox="1">
            <a:spLocks/>
          </p:cNvSpPr>
          <p:nvPr/>
        </p:nvSpPr>
        <p:spPr>
          <a:xfrm>
            <a:off x="677683" y="4059965"/>
            <a:ext cx="4091168" cy="457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0274B"/>
                </a:solidFill>
                <a:latin typeface="Poppins SemiBold" panose="00000700000000000000" pitchFamily="50" charset="0"/>
                <a:ea typeface="+mn-ea"/>
                <a:cs typeface="Poppins SemiBold" panose="00000700000000000000" pitchFamily="50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Frequency domain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412D29-FEC8-159C-B987-8A6DE8DE11B6}"/>
              </a:ext>
            </a:extLst>
          </p:cNvPr>
          <p:cNvSpPr txBox="1">
            <a:spLocks/>
          </p:cNvSpPr>
          <p:nvPr/>
        </p:nvSpPr>
        <p:spPr>
          <a:xfrm>
            <a:off x="677683" y="4491129"/>
            <a:ext cx="4091168" cy="1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 Fourier Transform (FFT)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Wavelet Packet Decomposition (WPD)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3D3157-5AFC-84F9-79B0-269A621BC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38" t="20980" r="29678" b="13821"/>
          <a:stretch/>
        </p:blipFill>
        <p:spPr>
          <a:xfrm>
            <a:off x="8005274" y="2752931"/>
            <a:ext cx="3657516" cy="35299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81BE9-67F3-44AE-6B4A-8DB708D10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38" t="20980" r="29678" b="13821"/>
          <a:stretch/>
        </p:blipFill>
        <p:spPr>
          <a:xfrm>
            <a:off x="4121773" y="1033042"/>
            <a:ext cx="3657516" cy="3529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CDA4FA-4D74-7C45-FF91-ED228878E75F}"/>
              </a:ext>
            </a:extLst>
          </p:cNvPr>
          <p:cNvSpPr txBox="1"/>
          <p:nvPr/>
        </p:nvSpPr>
        <p:spPr>
          <a:xfrm rot="1185652">
            <a:off x="4561492" y="410427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98271-506E-CE66-225F-A1B2971EE64C}"/>
              </a:ext>
            </a:extLst>
          </p:cNvPr>
          <p:cNvSpPr txBox="1"/>
          <p:nvPr/>
        </p:nvSpPr>
        <p:spPr>
          <a:xfrm rot="18786138">
            <a:off x="6647191" y="3836729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3D434-8F7B-8C2A-D44C-EBE0C952B22C}"/>
              </a:ext>
            </a:extLst>
          </p:cNvPr>
          <p:cNvSpPr txBox="1"/>
          <p:nvPr/>
        </p:nvSpPr>
        <p:spPr>
          <a:xfrm rot="16372391">
            <a:off x="7468260" y="231802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F87C1-0BCD-B0D5-6F3C-1A60D67F203F}"/>
              </a:ext>
            </a:extLst>
          </p:cNvPr>
          <p:cNvSpPr txBox="1"/>
          <p:nvPr/>
        </p:nvSpPr>
        <p:spPr>
          <a:xfrm rot="1185652">
            <a:off x="8442255" y="585675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F8533-4AA4-3152-95C1-CD6EA3DFF561}"/>
              </a:ext>
            </a:extLst>
          </p:cNvPr>
          <p:cNvSpPr txBox="1"/>
          <p:nvPr/>
        </p:nvSpPr>
        <p:spPr>
          <a:xfrm rot="18786138">
            <a:off x="10527954" y="5589206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5F3CBD-B3E8-8129-5A56-65AFACEFB99F}"/>
              </a:ext>
            </a:extLst>
          </p:cNvPr>
          <p:cNvSpPr txBox="1"/>
          <p:nvPr/>
        </p:nvSpPr>
        <p:spPr>
          <a:xfrm rot="16372391">
            <a:off x="11349023" y="407050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Values</a:t>
            </a: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5BEFCF68-FFBD-097C-9887-43E7B70580A2}"/>
              </a:ext>
            </a:extLst>
          </p:cNvPr>
          <p:cNvSpPr/>
          <p:nvPr/>
        </p:nvSpPr>
        <p:spPr>
          <a:xfrm rot="1492325">
            <a:off x="8035617" y="1402159"/>
            <a:ext cx="2420874" cy="944218"/>
          </a:xfrm>
          <a:prstGeom prst="curvedDownArrow">
            <a:avLst>
              <a:gd name="adj1" fmla="val 11118"/>
              <a:gd name="adj2" fmla="val 33482"/>
              <a:gd name="adj3" fmla="val 32626"/>
            </a:avLst>
          </a:prstGeom>
          <a:solidFill>
            <a:srgbClr val="EF7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797DB8-F000-3C38-96AE-7A22EA3E081C}"/>
              </a:ext>
            </a:extLst>
          </p:cNvPr>
          <p:cNvSpPr txBox="1"/>
          <p:nvPr/>
        </p:nvSpPr>
        <p:spPr>
          <a:xfrm rot="1355551">
            <a:off x="8028233" y="1972490"/>
            <a:ext cx="221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EF7B00"/>
                </a:solidFill>
              </a:rPr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50917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B30FAB8-6598-7846-6073-D190CA46CE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0D88206-1780-597B-8839-3E8976F2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sz="2800" dirty="0"/>
              <a:t>Overview about maintenance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6044FD-0A98-3C15-6655-522F12AB00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64"/>
          <a:stretch/>
        </p:blipFill>
        <p:spPr>
          <a:xfrm>
            <a:off x="225363" y="1399964"/>
            <a:ext cx="11741274" cy="15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18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F9CA42-3AD2-CAAF-32E1-A698FB660D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330F65-D82F-C90E-2FC8-494C48F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Scaling</a:t>
            </a:r>
          </a:p>
        </p:txBody>
      </p:sp>
      <p:pic>
        <p:nvPicPr>
          <p:cNvPr id="3" name="Picture 2" descr="A diagram of a software model&#10;&#10;Description automatically generated">
            <a:extLst>
              <a:ext uri="{FF2B5EF4-FFF2-40B4-BE49-F238E27FC236}">
                <a16:creationId xmlns:a16="http://schemas.microsoft.com/office/drawing/2014/main" id="{73AABD55-E5C0-77B9-27D2-BD7181D78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02" y="1633707"/>
            <a:ext cx="7613356" cy="2608560"/>
          </a:xfrm>
          <a:prstGeom prst="rect">
            <a:avLst/>
          </a:prstGeom>
        </p:spPr>
      </p:pic>
      <p:pic>
        <p:nvPicPr>
          <p:cNvPr id="11" name="Picture 10" descr="A blue and orange city skyline&#10;&#10;Description automatically generated with medium confidence">
            <a:extLst>
              <a:ext uri="{FF2B5EF4-FFF2-40B4-BE49-F238E27FC236}">
                <a16:creationId xmlns:a16="http://schemas.microsoft.com/office/drawing/2014/main" id="{808449F9-C5B6-D6F9-0969-01E773808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4421321"/>
            <a:ext cx="11680724" cy="1898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26E5E-2B5A-4E60-06F5-5EDA0F71129C}"/>
              </a:ext>
            </a:extLst>
          </p:cNvPr>
          <p:cNvSpPr txBox="1"/>
          <p:nvPr/>
        </p:nvSpPr>
        <p:spPr>
          <a:xfrm>
            <a:off x="5098026" y="6308208"/>
            <a:ext cx="25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4DAB5-F849-64E7-0445-16D6B4EB588B}"/>
              </a:ext>
            </a:extLst>
          </p:cNvPr>
          <p:cNvSpPr txBox="1"/>
          <p:nvPr/>
        </p:nvSpPr>
        <p:spPr>
          <a:xfrm rot="16200000">
            <a:off x="-658761" y="5185859"/>
            <a:ext cx="25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5829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213FF-C219-E5AA-2F76-B9280FC566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7D6C7C-ED1B-9D94-7E21-755E0E97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On Vibration dataset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65ED489-48D0-02C0-DFC6-6F63377E9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168223"/>
              </p:ext>
            </p:extLst>
          </p:nvPr>
        </p:nvGraphicFramePr>
        <p:xfrm>
          <a:off x="606578" y="1321680"/>
          <a:ext cx="6027737" cy="323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027385" imgH="3238539" progId="Excel.Sheet.12">
                  <p:embed/>
                </p:oleObj>
              </mc:Choice>
              <mc:Fallback>
                <p:oleObj name="Worksheet" r:id="rId2" imgW="6027385" imgH="32385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6578" y="1321680"/>
                        <a:ext cx="6027737" cy="323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282C6D-15F4-CD10-28B6-8F394BE0CC73}"/>
              </a:ext>
            </a:extLst>
          </p:cNvPr>
          <p:cNvSpPr txBox="1"/>
          <p:nvPr/>
        </p:nvSpPr>
        <p:spPr>
          <a:xfrm>
            <a:off x="467286" y="4639260"/>
            <a:ext cx="630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Results of Novelty Detection on a bearing vibrations dataset</a:t>
            </a:r>
          </a:p>
        </p:txBody>
      </p:sp>
      <p:pic>
        <p:nvPicPr>
          <p:cNvPr id="4" name="Picture 3" descr="A graph with circles and dots&#10;&#10;Description automatically generated">
            <a:extLst>
              <a:ext uri="{FF2B5EF4-FFF2-40B4-BE49-F238E27FC236}">
                <a16:creationId xmlns:a16="http://schemas.microsoft.com/office/drawing/2014/main" id="{F33A41B2-8C16-DC1C-89BB-E97CF2BF29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6" t="7270" r="23119" b="8949"/>
          <a:stretch/>
        </p:blipFill>
        <p:spPr>
          <a:xfrm>
            <a:off x="8170606" y="2013154"/>
            <a:ext cx="2989006" cy="3677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A2307-7F9E-8FF3-F5B6-3A36B3C5C0BA}"/>
              </a:ext>
            </a:extLst>
          </p:cNvPr>
          <p:cNvSpPr txBox="1"/>
          <p:nvPr/>
        </p:nvSpPr>
        <p:spPr>
          <a:xfrm>
            <a:off x="8249265" y="5690419"/>
            <a:ext cx="28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 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D2017-71E5-F9AE-0F90-C271303F1C2C}"/>
              </a:ext>
            </a:extLst>
          </p:cNvPr>
          <p:cNvSpPr txBox="1"/>
          <p:nvPr/>
        </p:nvSpPr>
        <p:spPr>
          <a:xfrm rot="16200000">
            <a:off x="6339385" y="3737622"/>
            <a:ext cx="338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 j</a:t>
            </a:r>
          </a:p>
        </p:txBody>
      </p:sp>
    </p:spTree>
    <p:extLst>
      <p:ext uri="{BB962C8B-B14F-4D97-AF65-F5344CB8AC3E}">
        <p14:creationId xmlns:p14="http://schemas.microsoft.com/office/powerpoint/2010/main" val="1219433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DE728-6356-9131-26F4-456AD0FDA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65CF69-AB8D-F9A3-C60F-FEFBD84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Novelty Detection</a:t>
            </a:r>
          </a:p>
        </p:txBody>
      </p:sp>
      <p:pic>
        <p:nvPicPr>
          <p:cNvPr id="14" name="Picture 13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C85262CA-8162-CCF6-6C0B-53A612A3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1" y="1060588"/>
            <a:ext cx="10530348" cy="520347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4612A-9705-181D-EEBB-6D5330C06310}"/>
              </a:ext>
            </a:extLst>
          </p:cNvPr>
          <p:cNvCxnSpPr/>
          <p:nvPr/>
        </p:nvCxnSpPr>
        <p:spPr>
          <a:xfrm>
            <a:off x="7354529" y="3854245"/>
            <a:ext cx="1140542" cy="7570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2A331F-1501-59DB-C118-99014E0DD12A}"/>
              </a:ext>
            </a:extLst>
          </p:cNvPr>
          <p:cNvSpPr txBox="1"/>
          <p:nvPr/>
        </p:nvSpPr>
        <p:spPr>
          <a:xfrm>
            <a:off x="5207445" y="3489637"/>
            <a:ext cx="347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Novelty warning issued</a:t>
            </a:r>
          </a:p>
        </p:txBody>
      </p:sp>
      <p:pic>
        <p:nvPicPr>
          <p:cNvPr id="21" name="Graphic 20" descr="Warning outline">
            <a:extLst>
              <a:ext uri="{FF2B5EF4-FFF2-40B4-BE49-F238E27FC236}">
                <a16:creationId xmlns:a16="http://schemas.microsoft.com/office/drawing/2014/main" id="{243AC248-6264-125C-9DC4-36B2BE78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6276" y="3358531"/>
            <a:ext cx="551169" cy="55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2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E93FC34-0AB4-A942-ACB5-16624DB3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76" y="963038"/>
            <a:ext cx="10461523" cy="516946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DE728-6356-9131-26F4-456AD0FDA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65CF69-AB8D-F9A3-C60F-FEFBD84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Fault Detection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4612A-9705-181D-EEBB-6D5330C06310}"/>
              </a:ext>
            </a:extLst>
          </p:cNvPr>
          <p:cNvCxnSpPr/>
          <p:nvPr/>
        </p:nvCxnSpPr>
        <p:spPr>
          <a:xfrm>
            <a:off x="9202574" y="3050458"/>
            <a:ext cx="1140542" cy="7570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2A331F-1501-59DB-C118-99014E0DD12A}"/>
              </a:ext>
            </a:extLst>
          </p:cNvPr>
          <p:cNvSpPr txBox="1"/>
          <p:nvPr/>
        </p:nvSpPr>
        <p:spPr>
          <a:xfrm>
            <a:off x="6752896" y="2765737"/>
            <a:ext cx="347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Fault warning issued</a:t>
            </a:r>
          </a:p>
        </p:txBody>
      </p:sp>
      <p:pic>
        <p:nvPicPr>
          <p:cNvPr id="21" name="Graphic 20" descr="Warning outline">
            <a:extLst>
              <a:ext uri="{FF2B5EF4-FFF2-40B4-BE49-F238E27FC236}">
                <a16:creationId xmlns:a16="http://schemas.microsoft.com/office/drawing/2014/main" id="{243AC248-6264-125C-9DC4-36B2BE78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1727" y="2634631"/>
            <a:ext cx="551169" cy="5511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6CB08D-22DA-C5BC-1369-48F187096374}"/>
              </a:ext>
            </a:extLst>
          </p:cNvPr>
          <p:cNvCxnSpPr/>
          <p:nvPr/>
        </p:nvCxnSpPr>
        <p:spPr>
          <a:xfrm>
            <a:off x="1897626" y="3856702"/>
            <a:ext cx="9232490" cy="0"/>
          </a:xfrm>
          <a:prstGeom prst="line">
            <a:avLst/>
          </a:prstGeom>
          <a:ln w="28575">
            <a:solidFill>
              <a:srgbClr val="EF7B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156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DE728-6356-9131-26F4-456AD0FDA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65CF69-AB8D-F9A3-C60F-FEFBD84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Predictions</a:t>
            </a:r>
          </a:p>
        </p:txBody>
      </p:sp>
      <p:pic>
        <p:nvPicPr>
          <p:cNvPr id="10" name="Picture 9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92C8A2A2-6C29-B837-3F4C-BA757A1F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8" y="1076279"/>
            <a:ext cx="11148168" cy="56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2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9EC2D-7950-3EE9-1AC1-A40161038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D93EF9-2333-D6C0-7CF6-AA70D9E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evaluation</a:t>
            </a:r>
          </a:p>
        </p:txBody>
      </p:sp>
      <p:pic>
        <p:nvPicPr>
          <p:cNvPr id="7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551EF25-89B3-0F6F-FB2C-E7437E1450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776" b="8034"/>
          <a:stretch/>
        </p:blipFill>
        <p:spPr>
          <a:xfrm>
            <a:off x="403122" y="1229033"/>
            <a:ext cx="10464138" cy="49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0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9EC2D-7950-3EE9-1AC1-A40161038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D93EF9-2333-D6C0-7CF6-AA70D9E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evaluation</a:t>
            </a:r>
          </a:p>
        </p:txBody>
      </p:sp>
      <p:pic>
        <p:nvPicPr>
          <p:cNvPr id="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BDC3BDE2-299F-DCC8-F3CB-AE617C413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172" b="7238"/>
          <a:stretch/>
        </p:blipFill>
        <p:spPr>
          <a:xfrm>
            <a:off x="334297" y="1192415"/>
            <a:ext cx="10677832" cy="50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62F37-6058-8D8B-3D26-AB9F713531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6453CE-64D4-BFB1-245E-F58F05B2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Embedded implementation</a:t>
            </a:r>
          </a:p>
        </p:txBody>
      </p:sp>
      <p:pic>
        <p:nvPicPr>
          <p:cNvPr id="10" name="Picture 9" descr="A computer screen shot of a computer chip&#10;&#10;Description automatically generated">
            <a:extLst>
              <a:ext uri="{FF2B5EF4-FFF2-40B4-BE49-F238E27FC236}">
                <a16:creationId xmlns:a16="http://schemas.microsoft.com/office/drawing/2014/main" id="{7C2331A5-B8FC-A7C5-D26A-0C9DCD18B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89" y="1648330"/>
            <a:ext cx="8618022" cy="40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55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04258-2195-3358-0898-DA5BD73A3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70" y="1858297"/>
            <a:ext cx="4091168" cy="157070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Shaker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Linear actuator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C63D8-88D5-4FA5-76F3-A1270B3A147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9270" y="1335543"/>
            <a:ext cx="4091168" cy="723430"/>
          </a:xfrm>
        </p:spPr>
        <p:txBody>
          <a:bodyPr>
            <a:normAutofit/>
          </a:bodyPr>
          <a:lstStyle/>
          <a:p>
            <a:r>
              <a:rPr lang="en-GB" sz="2800" dirty="0"/>
              <a:t>Laboratory tests: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9041F8-BB71-4739-BDCF-DCE7288C5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CE3126-8539-C80E-16AB-95BF6B1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Embedded testing &amp; future 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BF306-97F8-0A5F-F183-A43B5C0D4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4" t="39476" r="48306" b="7235"/>
          <a:stretch/>
        </p:blipFill>
        <p:spPr>
          <a:xfrm>
            <a:off x="7462686" y="1345375"/>
            <a:ext cx="3005018" cy="2326781"/>
          </a:xfrm>
          <a:prstGeom prst="rect">
            <a:avLst/>
          </a:prstGeom>
        </p:spPr>
      </p:pic>
      <p:pic>
        <p:nvPicPr>
          <p:cNvPr id="17" name="Picture 16" descr="A graph with colorful lines&#10;&#10;Description automatically generated">
            <a:extLst>
              <a:ext uri="{FF2B5EF4-FFF2-40B4-BE49-F238E27FC236}">
                <a16:creationId xmlns:a16="http://schemas.microsoft.com/office/drawing/2014/main" id="{B607C91D-DF48-CFB0-1853-9CB3549EF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99" y="3759501"/>
            <a:ext cx="5285242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49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9041F8-BB71-4739-BDCF-DCE7288C5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CE3126-8539-C80E-16AB-95BF6B1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Embedded testing &amp; future 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BF306-97F8-0A5F-F183-A43B5C0D4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4" t="39476" r="48306" b="7235"/>
          <a:stretch/>
        </p:blipFill>
        <p:spPr>
          <a:xfrm>
            <a:off x="7462686" y="1345375"/>
            <a:ext cx="3005018" cy="2326781"/>
          </a:xfrm>
          <a:prstGeom prst="rect">
            <a:avLst/>
          </a:prstGeom>
        </p:spPr>
      </p:pic>
      <p:pic>
        <p:nvPicPr>
          <p:cNvPr id="17" name="Picture 16" descr="A graph with colorful lines&#10;&#10;Description automatically generated">
            <a:extLst>
              <a:ext uri="{FF2B5EF4-FFF2-40B4-BE49-F238E27FC236}">
                <a16:creationId xmlns:a16="http://schemas.microsoft.com/office/drawing/2014/main" id="{B607C91D-DF48-CFB0-1853-9CB3549EF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99" y="3759501"/>
            <a:ext cx="5285242" cy="2971806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A94823F-102F-ACA3-5096-F7FA6BC64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70" y="1858297"/>
            <a:ext cx="4091168" cy="9438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actuator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2D5D34D-B321-C849-DFEB-5D48B39776C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3" y="1439667"/>
            <a:ext cx="4091168" cy="418630"/>
          </a:xfrm>
        </p:spPr>
        <p:txBody>
          <a:bodyPr/>
          <a:lstStyle/>
          <a:p>
            <a:r>
              <a:rPr lang="en-GB" dirty="0"/>
              <a:t>Laboratory tests: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5563E7-12D9-60C9-BF41-A123C832AF71}"/>
              </a:ext>
            </a:extLst>
          </p:cNvPr>
          <p:cNvSpPr txBox="1">
            <a:spLocks/>
          </p:cNvSpPr>
          <p:nvPr/>
        </p:nvSpPr>
        <p:spPr>
          <a:xfrm>
            <a:off x="677683" y="2656789"/>
            <a:ext cx="4091168" cy="4186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0274B"/>
                </a:solidFill>
                <a:latin typeface="Poppins SemiBold" panose="00000700000000000000" pitchFamily="50" charset="0"/>
                <a:ea typeface="+mn-ea"/>
                <a:cs typeface="Poppins SemiBold" panose="00000700000000000000" pitchFamily="50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Future work: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EE6864A-EFB0-70D5-EBC8-00FEEE847BA7}"/>
              </a:ext>
            </a:extLst>
          </p:cNvPr>
          <p:cNvSpPr txBox="1">
            <a:spLocks/>
          </p:cNvSpPr>
          <p:nvPr/>
        </p:nvSpPr>
        <p:spPr>
          <a:xfrm>
            <a:off x="677683" y="3075419"/>
            <a:ext cx="3274885" cy="9438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Implement </a:t>
            </a:r>
            <a:r>
              <a:rPr lang="en-GB" sz="2400" b="1" dirty="0"/>
              <a:t>LOF</a:t>
            </a:r>
            <a:r>
              <a:rPr lang="en-GB" sz="2400" dirty="0"/>
              <a:t> or </a:t>
            </a:r>
            <a:r>
              <a:rPr lang="en-GB" sz="2400" b="1" dirty="0" err="1"/>
              <a:t>iForest</a:t>
            </a:r>
            <a:r>
              <a:rPr lang="en-GB" sz="2400" dirty="0"/>
              <a:t> for embedded applications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B878E1-C1BF-D2A7-7A2B-26DCA1E8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338" y="4019316"/>
            <a:ext cx="2506459" cy="21722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AED923-6843-8B29-8709-4038F884A5DD}"/>
              </a:ext>
            </a:extLst>
          </p:cNvPr>
          <p:cNvSpPr txBox="1"/>
          <p:nvPr/>
        </p:nvSpPr>
        <p:spPr>
          <a:xfrm>
            <a:off x="2699338" y="6191555"/>
            <a:ext cx="250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 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96E8BC-5658-6166-EA83-A3D1620D5BE8}"/>
              </a:ext>
            </a:extLst>
          </p:cNvPr>
          <p:cNvSpPr txBox="1"/>
          <p:nvPr/>
        </p:nvSpPr>
        <p:spPr>
          <a:xfrm rot="16200000">
            <a:off x="1237388" y="4769499"/>
            <a:ext cx="250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 m</a:t>
            </a:r>
          </a:p>
        </p:txBody>
      </p:sp>
    </p:spTree>
    <p:extLst>
      <p:ext uri="{BB962C8B-B14F-4D97-AF65-F5344CB8AC3E}">
        <p14:creationId xmlns:p14="http://schemas.microsoft.com/office/powerpoint/2010/main" val="337351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B30FAB8-6598-7846-6073-D190CA46CE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0D88206-1780-597B-8839-3E8976F2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sz="2800" dirty="0"/>
              <a:t>Overview about maintenance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6044FD-0A98-3C15-6655-522F12AB00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66"/>
          <a:stretch/>
        </p:blipFill>
        <p:spPr>
          <a:xfrm>
            <a:off x="225363" y="1399964"/>
            <a:ext cx="11741274" cy="33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23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1AD0F-6A1E-A3A0-E5A5-F32CA0905F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96CFA9-6F4A-836E-8AAC-812F83AD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for your attention</a:t>
            </a:r>
          </a:p>
        </p:txBody>
      </p:sp>
      <p:pic>
        <p:nvPicPr>
          <p:cNvPr id="8" name="Picture 7" descr="A close-up of words&#10;&#10;Description automatically generated">
            <a:extLst>
              <a:ext uri="{FF2B5EF4-FFF2-40B4-BE49-F238E27FC236}">
                <a16:creationId xmlns:a16="http://schemas.microsoft.com/office/drawing/2014/main" id="{DA78421B-EA6A-2962-AC3A-879EDE1F4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3" y="1337187"/>
            <a:ext cx="10308414" cy="48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8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B30FAB8-6598-7846-6073-D190CA46CE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0D88206-1780-597B-8839-3E8976F2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sz="2800" dirty="0"/>
              <a:t>Overview about maintenance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6044FD-0A98-3C15-6655-522F12AB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3" y="1399963"/>
            <a:ext cx="11741274" cy="43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E07BAE-893F-AF30-00F2-DF1D6614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err="1"/>
              <a:t>MotivatioN</a:t>
            </a:r>
            <a:endParaRPr lang="en-GB" sz="2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23A049-D6E4-1A00-486F-B4DDB9B561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EC90FE3E-D806-B898-E373-B641D9F7AA1E}"/>
              </a:ext>
            </a:extLst>
          </p:cNvPr>
          <p:cNvSpPr txBox="1">
            <a:spLocks/>
          </p:cNvSpPr>
          <p:nvPr/>
        </p:nvSpPr>
        <p:spPr>
          <a:xfrm>
            <a:off x="488629" y="1365813"/>
            <a:ext cx="5607371" cy="247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002B49"/>
                </a:solidFill>
              </a:rPr>
              <a:t>Efficiency</a:t>
            </a:r>
            <a:endParaRPr lang="en-GB" b="1" dirty="0">
              <a:solidFill>
                <a:srgbClr val="002B49"/>
              </a:solidFill>
            </a:endParaRPr>
          </a:p>
          <a:p>
            <a:pPr marL="457200" lvl="1" indent="0">
              <a:buNone/>
            </a:pPr>
            <a:r>
              <a:rPr lang="en-GB" sz="2200" dirty="0"/>
              <a:t>establishments </a:t>
            </a:r>
            <a:r>
              <a:rPr lang="en-GB" sz="2200" b="1" dirty="0"/>
              <a:t>relying on reactive maintenance</a:t>
            </a:r>
            <a:r>
              <a:rPr lang="en-GB" sz="2200" dirty="0"/>
              <a:t> are associated with </a:t>
            </a:r>
            <a:r>
              <a:rPr lang="en-GB" sz="2200" b="1" dirty="0"/>
              <a:t>3.3x more downtime </a:t>
            </a:r>
            <a:r>
              <a:rPr lang="en-GB" sz="2200" dirty="0"/>
              <a:t>compared to establishments </a:t>
            </a:r>
            <a:r>
              <a:rPr lang="en-GB" sz="2200" b="1" dirty="0"/>
              <a:t>relying on preventive </a:t>
            </a:r>
            <a:r>
              <a:rPr lang="en-GB" sz="2200" dirty="0"/>
              <a:t>maintenance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9230EAD-4A10-2642-25AB-E0510B00A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138470"/>
              </p:ext>
            </p:extLst>
          </p:nvPr>
        </p:nvGraphicFramePr>
        <p:xfrm>
          <a:off x="488629" y="3755923"/>
          <a:ext cx="5458111" cy="2382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1BB09DF-BA28-6296-A784-33E8BCF5913C}"/>
              </a:ext>
            </a:extLst>
          </p:cNvPr>
          <p:cNvCxnSpPr/>
          <p:nvPr/>
        </p:nvCxnSpPr>
        <p:spPr>
          <a:xfrm rot="10800000" flipV="1">
            <a:off x="3264310" y="4778477"/>
            <a:ext cx="2379406" cy="816078"/>
          </a:xfrm>
          <a:prstGeom prst="curvedConnector3">
            <a:avLst>
              <a:gd name="adj1" fmla="val -14050"/>
            </a:avLst>
          </a:prstGeom>
          <a:ln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403B9-AF58-A4D2-FDF8-4657BFEF4DA6}"/>
              </a:ext>
            </a:extLst>
          </p:cNvPr>
          <p:cNvSpPr txBox="1"/>
          <p:nvPr/>
        </p:nvSpPr>
        <p:spPr>
          <a:xfrm>
            <a:off x="4121492" y="5624836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Less downtime</a:t>
            </a:r>
          </a:p>
        </p:txBody>
      </p:sp>
    </p:spTree>
    <p:extLst>
      <p:ext uri="{BB962C8B-B14F-4D97-AF65-F5344CB8AC3E}">
        <p14:creationId xmlns:p14="http://schemas.microsoft.com/office/powerpoint/2010/main" val="352996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FB044B-BB28-2A6E-9F6B-EA2B62850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3937240"/>
            <a:ext cx="5607371" cy="2604303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2B49"/>
                </a:solidFill>
              </a:rPr>
              <a:t>Knowledge</a:t>
            </a:r>
          </a:p>
          <a:p>
            <a:pPr lvl="1"/>
            <a:r>
              <a:rPr lang="en-GB" sz="2000" dirty="0"/>
              <a:t>The physical </a:t>
            </a:r>
            <a:r>
              <a:rPr lang="en-GB" sz="2000" b="1" dirty="0"/>
              <a:t>model</a:t>
            </a:r>
            <a:r>
              <a:rPr lang="en-GB" sz="2000" dirty="0"/>
              <a:t> of the maintained system is </a:t>
            </a:r>
            <a:r>
              <a:rPr lang="en-GB" sz="2000" b="1" dirty="0"/>
              <a:t>not available</a:t>
            </a:r>
          </a:p>
          <a:p>
            <a:pPr lvl="1"/>
            <a:r>
              <a:rPr lang="en-GB" sz="2000" dirty="0"/>
              <a:t>There is </a:t>
            </a:r>
            <a:r>
              <a:rPr lang="en-GB" sz="2000" b="1" dirty="0"/>
              <a:t>no data</a:t>
            </a:r>
            <a:r>
              <a:rPr lang="en-GB" sz="2000" dirty="0"/>
              <a:t>-driven knowledge </a:t>
            </a:r>
            <a:r>
              <a:rPr lang="en-GB" sz="2000" b="1" dirty="0"/>
              <a:t>about the failures </a:t>
            </a:r>
            <a:r>
              <a:rPr lang="en-GB" sz="2000" dirty="0"/>
              <a:t>of the device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E07BAE-893F-AF30-00F2-DF1D6614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Motivation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23A049-D6E4-1A00-486F-B4DDB9B561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EC90FE3E-D806-B898-E373-B641D9F7AA1E}"/>
              </a:ext>
            </a:extLst>
          </p:cNvPr>
          <p:cNvSpPr txBox="1">
            <a:spLocks/>
          </p:cNvSpPr>
          <p:nvPr/>
        </p:nvSpPr>
        <p:spPr>
          <a:xfrm>
            <a:off x="488629" y="1365813"/>
            <a:ext cx="5607371" cy="247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002B49"/>
                </a:solidFill>
              </a:rPr>
              <a:t>Efficiency</a:t>
            </a:r>
            <a:endParaRPr lang="en-GB" b="1" dirty="0">
              <a:solidFill>
                <a:srgbClr val="002B49"/>
              </a:solidFill>
            </a:endParaRPr>
          </a:p>
          <a:p>
            <a:pPr marL="457200" lvl="1" indent="0">
              <a:buNone/>
            </a:pPr>
            <a:r>
              <a:rPr lang="en-GB" sz="2200" dirty="0"/>
              <a:t>establishments </a:t>
            </a:r>
            <a:r>
              <a:rPr lang="en-GB" sz="2200" b="1" dirty="0"/>
              <a:t>relying on reactive maintenance</a:t>
            </a:r>
            <a:r>
              <a:rPr lang="en-GB" sz="2200" dirty="0"/>
              <a:t> are associated with </a:t>
            </a:r>
            <a:r>
              <a:rPr lang="en-GB" sz="2200" b="1" dirty="0"/>
              <a:t>3.3x more downtime </a:t>
            </a:r>
            <a:r>
              <a:rPr lang="en-GB" sz="2200" dirty="0"/>
              <a:t>compared to establishments </a:t>
            </a:r>
            <a:r>
              <a:rPr lang="en-GB" sz="2200" b="1" dirty="0"/>
              <a:t>relying on preventive </a:t>
            </a:r>
            <a:r>
              <a:rPr lang="en-GB" sz="2200" dirty="0"/>
              <a:t>maintenance</a:t>
            </a:r>
          </a:p>
        </p:txBody>
      </p:sp>
      <p:pic>
        <p:nvPicPr>
          <p:cNvPr id="8" name="Picture 7" descr="A group of blue squares with white letters&#10;&#10;Description automatically generated">
            <a:extLst>
              <a:ext uri="{FF2B5EF4-FFF2-40B4-BE49-F238E27FC236}">
                <a16:creationId xmlns:a16="http://schemas.microsoft.com/office/drawing/2014/main" id="{005EE611-3A6E-56E6-B479-1A8464282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60" y="1671583"/>
            <a:ext cx="3724650" cy="1557111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9230EAD-4A10-2642-25AB-E0510B00A9EF}"/>
              </a:ext>
            </a:extLst>
          </p:cNvPr>
          <p:cNvGraphicFramePr/>
          <p:nvPr/>
        </p:nvGraphicFramePr>
        <p:xfrm>
          <a:off x="488629" y="3755923"/>
          <a:ext cx="5458111" cy="2382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1BB09DF-BA28-6296-A784-33E8BCF5913C}"/>
              </a:ext>
            </a:extLst>
          </p:cNvPr>
          <p:cNvCxnSpPr/>
          <p:nvPr/>
        </p:nvCxnSpPr>
        <p:spPr>
          <a:xfrm rot="10800000" flipV="1">
            <a:off x="3264310" y="4778477"/>
            <a:ext cx="2379406" cy="816078"/>
          </a:xfrm>
          <a:prstGeom prst="curvedConnector3">
            <a:avLst>
              <a:gd name="adj1" fmla="val -14050"/>
            </a:avLst>
          </a:prstGeom>
          <a:ln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403B9-AF58-A4D2-FDF8-4657BFEF4DA6}"/>
              </a:ext>
            </a:extLst>
          </p:cNvPr>
          <p:cNvSpPr txBox="1"/>
          <p:nvPr/>
        </p:nvSpPr>
        <p:spPr>
          <a:xfrm>
            <a:off x="4121492" y="5624836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Less downtime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65B105B9-EE2B-046D-1B96-52187024E6A5}"/>
              </a:ext>
            </a:extLst>
          </p:cNvPr>
          <p:cNvSpPr/>
          <p:nvPr/>
        </p:nvSpPr>
        <p:spPr>
          <a:xfrm>
            <a:off x="6433018" y="862230"/>
            <a:ext cx="4933334" cy="3175819"/>
          </a:xfrm>
          <a:prstGeom prst="mathMultiply">
            <a:avLst>
              <a:gd name="adj1" fmla="val 2687"/>
            </a:avLst>
          </a:prstGeom>
          <a:solidFill>
            <a:srgbClr val="EF7B00"/>
          </a:solidFill>
          <a:ln>
            <a:solidFill>
              <a:srgbClr val="002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209C6-2881-8B22-B34D-412B7F72148C}"/>
              </a:ext>
            </a:extLst>
          </p:cNvPr>
          <p:cNvSpPr txBox="1"/>
          <p:nvPr/>
        </p:nvSpPr>
        <p:spPr>
          <a:xfrm>
            <a:off x="10228216" y="2963434"/>
            <a:ext cx="1742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F7B00"/>
                </a:solidFill>
              </a:rPr>
              <a:t>Model not available</a:t>
            </a:r>
          </a:p>
        </p:txBody>
      </p:sp>
    </p:spTree>
    <p:extLst>
      <p:ext uri="{BB962C8B-B14F-4D97-AF65-F5344CB8AC3E}">
        <p14:creationId xmlns:p14="http://schemas.microsoft.com/office/powerpoint/2010/main" val="139464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Estimates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5623208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model</a:t>
            </a: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Estimates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7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Trains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Estimates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6035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generico PIC4SeR - tesisti">
  <a:themeElements>
    <a:clrScheme name="Palette PIC4S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A90"/>
      </a:accent1>
      <a:accent2>
        <a:srgbClr val="ED7D31"/>
      </a:accent2>
      <a:accent3>
        <a:srgbClr val="FF0000"/>
      </a:accent3>
      <a:accent4>
        <a:srgbClr val="FFC000"/>
      </a:accent4>
      <a:accent5>
        <a:srgbClr val="00B0F0"/>
      </a:accent5>
      <a:accent6>
        <a:srgbClr val="70AD47"/>
      </a:accent6>
      <a:hlink>
        <a:srgbClr val="0563C1"/>
      </a:hlink>
      <a:folHlink>
        <a:srgbClr val="757070"/>
      </a:folHlink>
    </a:clrScheme>
    <a:fontScheme name="Font Family PIC4SeR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Solidi sottili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generico PIC4SeR - tesisti" id="{079D3B18-6761-42DA-9D94-B246229F51A4}" vid="{B7D817B7-E2EF-40CF-9305-B4B5FD1B7C28}"/>
    </a:ext>
  </a:extLst>
</a:theme>
</file>

<file path=ppt/theme/theme2.xml><?xml version="1.0" encoding="utf-8"?>
<a:theme xmlns:a="http://schemas.openxmlformats.org/drawingml/2006/main" name="1_Struttura Slide - PIC4SeR Template">
  <a:themeElements>
    <a:clrScheme name="Palette PIC4S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A90"/>
      </a:accent1>
      <a:accent2>
        <a:srgbClr val="ED7D31"/>
      </a:accent2>
      <a:accent3>
        <a:srgbClr val="FF0000"/>
      </a:accent3>
      <a:accent4>
        <a:srgbClr val="FFC000"/>
      </a:accent4>
      <a:accent5>
        <a:srgbClr val="00B0F0"/>
      </a:accent5>
      <a:accent6>
        <a:srgbClr val="70AD47"/>
      </a:accent6>
      <a:hlink>
        <a:srgbClr val="0563C1"/>
      </a:hlink>
      <a:folHlink>
        <a:srgbClr val="757070"/>
      </a:folHlink>
    </a:clrScheme>
    <a:fontScheme name="Font Family PIC4SeR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Solidi sottili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PIC4SeR Thesis Template</Template>
  <TotalTime>1350</TotalTime>
  <Words>402</Words>
  <Application>Microsoft Office PowerPoint</Application>
  <PresentationFormat>Widescreen</PresentationFormat>
  <Paragraphs>143</Paragraphs>
  <Slides>30</Slides>
  <Notes>7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Poppins</vt:lpstr>
      <vt:lpstr>Poppins Light</vt:lpstr>
      <vt:lpstr>Arial</vt:lpstr>
      <vt:lpstr>Aptos</vt:lpstr>
      <vt:lpstr>Poppins SemiBold</vt:lpstr>
      <vt:lpstr>Poppins Medium</vt:lpstr>
      <vt:lpstr>Template generico PIC4SeR - tesisti</vt:lpstr>
      <vt:lpstr>1_Struttura Slide - PIC4SeR Template</vt:lpstr>
      <vt:lpstr>Worksheet</vt:lpstr>
      <vt:lpstr>UNSUPERVISED MACHINE LEARNING ALGORITHMS FOR EDGE NOVELTY DETECTION</vt:lpstr>
      <vt:lpstr>Overview about maintenance</vt:lpstr>
      <vt:lpstr>Overview about maintenance</vt:lpstr>
      <vt:lpstr>Overview about maintenance</vt:lpstr>
      <vt:lpstr>MotivatioN</vt:lpstr>
      <vt:lpstr>Motivation</vt:lpstr>
      <vt:lpstr>Objective</vt:lpstr>
      <vt:lpstr>Objective</vt:lpstr>
      <vt:lpstr>Objective</vt:lpstr>
      <vt:lpstr>Objective</vt:lpstr>
      <vt:lpstr>Objective</vt:lpstr>
      <vt:lpstr>Objective</vt:lpstr>
      <vt:lpstr>Objective</vt:lpstr>
      <vt:lpstr>Framework Structure</vt:lpstr>
      <vt:lpstr>Framework Structure</vt:lpstr>
      <vt:lpstr>Framework Structure</vt:lpstr>
      <vt:lpstr>Framework Structure</vt:lpstr>
      <vt:lpstr>Multiple instances</vt:lpstr>
      <vt:lpstr>FEATURES EXTRACTION</vt:lpstr>
      <vt:lpstr>Feature Scaling</vt:lpstr>
      <vt:lpstr>Validation On Vibration dataset</vt:lpstr>
      <vt:lpstr>Novelty Detection</vt:lpstr>
      <vt:lpstr>Fault Detection</vt:lpstr>
      <vt:lpstr>Predictions</vt:lpstr>
      <vt:lpstr>Real-time evaluation</vt:lpstr>
      <vt:lpstr>Real-time evaluation</vt:lpstr>
      <vt:lpstr>Embedded implementation</vt:lpstr>
      <vt:lpstr>Embedded testing &amp; future work</vt:lpstr>
      <vt:lpstr>Embedded testing &amp; future work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Priarone  Ariel</dc:creator>
  <cp:lastModifiedBy>Priarone  Ariel</cp:lastModifiedBy>
  <cp:revision>27</cp:revision>
  <dcterms:created xsi:type="dcterms:W3CDTF">2024-03-20T13:55:38Z</dcterms:created>
  <dcterms:modified xsi:type="dcterms:W3CDTF">2024-04-04T15:32:16Z</dcterms:modified>
</cp:coreProperties>
</file>